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8c8e553a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8c8e553a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8c8e553a5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f8c8e553a5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8ca2588f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8ca2588f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a68067eb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fa68067eb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a68067eba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fa68067eba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a692a7ed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a692a7e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cp26_process_slide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cp26_process_slide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a762f730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fa762f730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a762f730e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fa762f730e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fa762f730e_16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fa762f730e_16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fa7962f283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fa7962f283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a7fe1c422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fa7fe1c422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s://forms.gle/gt5eGUsLCZfjL4Qb7" TargetMode="External"/><Relationship Id="rId5" Type="http://schemas.openxmlformats.org/officeDocument/2006/relationships/hyperlink" Target="https://www.ochsnerscanlab.org/" TargetMode="External"/><Relationship Id="rId6" Type="http://schemas.openxmlformats.org/officeDocument/2006/relationships/image" Target="../media/image2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0" Type="http://schemas.openxmlformats.org/officeDocument/2006/relationships/image" Target="../media/image24.gif"/><Relationship Id="rId9" Type="http://schemas.openxmlformats.org/officeDocument/2006/relationships/image" Target="../media/image26.jpg"/><Relationship Id="rId5" Type="http://schemas.openxmlformats.org/officeDocument/2006/relationships/image" Target="../media/image9.png"/><Relationship Id="rId6" Type="http://schemas.openxmlformats.org/officeDocument/2006/relationships/image" Target="../media/image17.png"/><Relationship Id="rId7" Type="http://schemas.openxmlformats.org/officeDocument/2006/relationships/image" Target="../media/image8.png"/><Relationship Id="rId8" Type="http://schemas.openxmlformats.org/officeDocument/2006/relationships/hyperlink" Target="mailto:dcnlabcolumbia@gmail.com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11" Type="http://schemas.openxmlformats.org/officeDocument/2006/relationships/image" Target="../media/image13.png"/><Relationship Id="rId10" Type="http://schemas.openxmlformats.org/officeDocument/2006/relationships/image" Target="../media/image15.png"/><Relationship Id="rId9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6.png"/><Relationship Id="rId7" Type="http://schemas.openxmlformats.org/officeDocument/2006/relationships/image" Target="../media/image23.jpg"/><Relationship Id="rId8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png"/><Relationship Id="rId4" Type="http://schemas.openxmlformats.org/officeDocument/2006/relationships/image" Target="../media/image14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hyperlink" Target="mailto:columbiasamclab@gmail.com" TargetMode="External"/><Relationship Id="rId4" Type="http://schemas.openxmlformats.org/officeDocument/2006/relationships/image" Target="../media/image22.png"/><Relationship Id="rId5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1786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D8CD7"/>
                </a:solidFill>
              </a:rPr>
              <a:t>Dept. of Psychology</a:t>
            </a:r>
            <a:endParaRPr>
              <a:solidFill>
                <a:srgbClr val="4D8CD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D8CD7"/>
                </a:solidFill>
              </a:rPr>
              <a:t>Lab Preview</a:t>
            </a:r>
            <a:endParaRPr>
              <a:solidFill>
                <a:srgbClr val="4D8CD7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2312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D8CD7"/>
                </a:solidFill>
              </a:rPr>
              <a:t>September 9, 2026</a:t>
            </a:r>
            <a:endParaRPr>
              <a:solidFill>
                <a:srgbClr val="4D8CD7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075"/>
            <a:ext cx="4467225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6133900" y="3611850"/>
            <a:ext cx="302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3025" y="1846400"/>
            <a:ext cx="2839949" cy="283994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3219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00">
                <a:latin typeface="Verdana"/>
                <a:ea typeface="Verdana"/>
                <a:cs typeface="Verdana"/>
                <a:sym typeface="Verdana"/>
              </a:rPr>
              <a:t>Social Cognitive and Affective Neuroscience Lab</a:t>
            </a:r>
            <a:endParaRPr sz="2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11700" y="894625"/>
            <a:ext cx="5939700" cy="413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Verdana"/>
              <a:buChar char="-"/>
            </a:pPr>
            <a:r>
              <a:rPr lang="en" sz="1500">
                <a:latin typeface="Verdana"/>
                <a:ea typeface="Verdana"/>
                <a:cs typeface="Verdana"/>
                <a:sym typeface="Verdana"/>
              </a:rPr>
              <a:t>Prof. Kevin Ochsner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>
                <a:latin typeface="Verdana"/>
                <a:ea typeface="Verdana"/>
                <a:cs typeface="Verdana"/>
                <a:sym typeface="Verdana"/>
              </a:rPr>
              <a:t>We study </a:t>
            </a:r>
            <a:r>
              <a:rPr b="1" lang="en" sz="1500">
                <a:latin typeface="Verdana"/>
                <a:ea typeface="Verdana"/>
                <a:cs typeface="Verdana"/>
                <a:sym typeface="Verdana"/>
              </a:rPr>
              <a:t>emotion</a:t>
            </a:r>
            <a:r>
              <a:rPr lang="en" sz="1500"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b="1" lang="en" sz="1500">
                <a:latin typeface="Verdana"/>
                <a:ea typeface="Verdana"/>
                <a:cs typeface="Verdana"/>
                <a:sym typeface="Verdana"/>
              </a:rPr>
              <a:t>self-control</a:t>
            </a:r>
            <a:r>
              <a:rPr lang="en" sz="1500">
                <a:latin typeface="Verdana"/>
                <a:ea typeface="Verdana"/>
                <a:cs typeface="Verdana"/>
                <a:sym typeface="Verdana"/>
              </a:rPr>
              <a:t>, and </a:t>
            </a:r>
            <a:r>
              <a:rPr b="1" lang="en" sz="1500">
                <a:latin typeface="Verdana"/>
                <a:ea typeface="Verdana"/>
                <a:cs typeface="Verdana"/>
                <a:sym typeface="Verdana"/>
              </a:rPr>
              <a:t>social behaviour 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Verdana"/>
              <a:buChar char="-"/>
            </a:pPr>
            <a:r>
              <a:rPr lang="en" sz="1500">
                <a:latin typeface="Verdana"/>
                <a:ea typeface="Verdana"/>
                <a:cs typeface="Verdana"/>
                <a:sym typeface="Verdana"/>
              </a:rPr>
              <a:t>Multiple levels of analysis from behavioural to neuroimaging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b="1" lang="en" sz="1500">
                <a:latin typeface="Verdana"/>
                <a:ea typeface="Verdana"/>
                <a:cs typeface="Verdana"/>
                <a:sym typeface="Verdana"/>
              </a:rPr>
              <a:t>Social regulation of emotion</a:t>
            </a:r>
            <a:r>
              <a:rPr lang="en" sz="1500">
                <a:latin typeface="Verdana"/>
                <a:ea typeface="Verdana"/>
                <a:cs typeface="Verdana"/>
                <a:sym typeface="Verdana"/>
              </a:rPr>
              <a:t>: how a person tries to alter the emotional responses of another person. e.g., when your friend is upset and you try to make them feel better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Verdana"/>
              <a:buChar char="-"/>
            </a:pPr>
            <a:r>
              <a:rPr lang="en" sz="1500">
                <a:latin typeface="Verdana"/>
                <a:ea typeface="Verdana"/>
                <a:cs typeface="Verdana"/>
                <a:sym typeface="Verdana"/>
              </a:rPr>
              <a:t>Looking for RAs for 2 projects; participant-facing, behavioural, and interested in studying social interactions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Verdana"/>
              <a:buChar char="-"/>
            </a:pPr>
            <a:r>
              <a:rPr lang="en" sz="1500">
                <a:latin typeface="Verdana"/>
                <a:ea typeface="Verdana"/>
                <a:cs typeface="Verdana"/>
                <a:sym typeface="Verdana"/>
              </a:rPr>
              <a:t>Apply here (</a:t>
            </a:r>
            <a:r>
              <a:rPr lang="en" sz="15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https://forms.gle/gt5eGUsLCZfjL4Qb7</a:t>
            </a:r>
            <a:r>
              <a:rPr lang="en" sz="1500">
                <a:latin typeface="Verdana"/>
                <a:ea typeface="Verdana"/>
                <a:cs typeface="Verdana"/>
                <a:sym typeface="Verdana"/>
              </a:rPr>
              <a:t>) or through the QR code by Mon. Sept 14th.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Verdana"/>
              <a:buChar char="-"/>
            </a:pPr>
            <a:r>
              <a:rPr lang="en" sz="1500">
                <a:latin typeface="Verdana"/>
                <a:ea typeface="Verdana"/>
                <a:cs typeface="Verdana"/>
                <a:sym typeface="Verdana"/>
              </a:rPr>
              <a:t>Visit </a:t>
            </a:r>
            <a:r>
              <a:rPr lang="en" sz="15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5"/>
              </a:rPr>
              <a:t>https://www.ochsnerscanlab.org/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30977" y="132851"/>
            <a:ext cx="1394749" cy="1505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924926" cy="11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512450"/>
            <a:ext cx="9144000" cy="63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850" y="1340743"/>
            <a:ext cx="6142301" cy="3197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65773" y="1332175"/>
            <a:ext cx="2978227" cy="3197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53675" y="4137375"/>
            <a:ext cx="1980675" cy="4607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7036800" y="0"/>
            <a:ext cx="2107200" cy="11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</a:rPr>
              <a:t>PI: </a:t>
            </a:r>
            <a:r>
              <a:rPr lang="en" sz="1500">
                <a:solidFill>
                  <a:schemeClr val="dk1"/>
                </a:solidFill>
              </a:rPr>
              <a:t>Dr. Dima Amso</a:t>
            </a:r>
            <a:br>
              <a:rPr lang="en" sz="1500">
                <a:solidFill>
                  <a:schemeClr val="dk1"/>
                </a:solidFill>
              </a:rPr>
            </a:br>
            <a:endParaRPr sz="15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Contact Us!</a:t>
            </a:r>
            <a:br>
              <a:rPr b="1" lang="en" sz="1100">
                <a:solidFill>
                  <a:schemeClr val="dk1"/>
                </a:solidFill>
              </a:rPr>
            </a:br>
            <a:r>
              <a:rPr lang="en" sz="1100" u="sng">
                <a:solidFill>
                  <a:schemeClr val="hlink"/>
                </a:solidFill>
                <a:hlinkClick r:id="rId8"/>
              </a:rPr>
              <a:t>dcnlabcolumbia@gmail.com</a:t>
            </a:r>
            <a:endParaRPr sz="900">
              <a:solidFill>
                <a:schemeClr val="dk2"/>
              </a:solidFill>
            </a:endParaRPr>
          </a:p>
        </p:txBody>
      </p:sp>
      <p:pic>
        <p:nvPicPr>
          <p:cNvPr id="76" name="Google Shape;76;p15" title="nappy-DXkwcyyiNjo-unsplash.jpg"/>
          <p:cNvPicPr preferRelativeResize="0"/>
          <p:nvPr/>
        </p:nvPicPr>
        <p:blipFill rotWithShape="1">
          <a:blip r:embed="rId9">
            <a:alphaModFix/>
          </a:blip>
          <a:srcRect b="12770" l="12014" r="3563" t="4899"/>
          <a:stretch/>
        </p:blipFill>
        <p:spPr>
          <a:xfrm>
            <a:off x="216025" y="2571750"/>
            <a:ext cx="2898831" cy="188424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/>
        </p:nvSpPr>
        <p:spPr>
          <a:xfrm>
            <a:off x="216025" y="2110900"/>
            <a:ext cx="26466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Looking at how </a:t>
            </a:r>
            <a:r>
              <a:rPr b="1" lang="en" sz="1000">
                <a:solidFill>
                  <a:schemeClr val="dk2"/>
                </a:solidFill>
              </a:rPr>
              <a:t>Parent-Child interactions</a:t>
            </a:r>
            <a:r>
              <a:rPr lang="en" sz="1000">
                <a:solidFill>
                  <a:schemeClr val="dk2"/>
                </a:solidFill>
              </a:rPr>
              <a:t> relates to development</a:t>
            </a:r>
            <a:endParaRPr sz="1000">
              <a:solidFill>
                <a:schemeClr val="dk2"/>
              </a:solidFill>
            </a:endParaRPr>
          </a:p>
        </p:txBody>
      </p:sp>
      <p:pic>
        <p:nvPicPr>
          <p:cNvPr id="78" name="Google Shape;78;p15" title="Guppy Track.gif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75296" y="1705952"/>
            <a:ext cx="2727675" cy="15367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/>
        </p:nvSpPr>
        <p:spPr>
          <a:xfrm>
            <a:off x="3410571" y="3242677"/>
            <a:ext cx="2545500" cy="5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Eye-tracking studies to look at </a:t>
            </a:r>
            <a:r>
              <a:rPr b="1" lang="en" sz="1000">
                <a:solidFill>
                  <a:schemeClr val="dk2"/>
                </a:solidFill>
              </a:rPr>
              <a:t>attention</a:t>
            </a:r>
            <a:r>
              <a:rPr lang="en" sz="1000">
                <a:solidFill>
                  <a:schemeClr val="dk2"/>
                </a:solidFill>
              </a:rPr>
              <a:t>, </a:t>
            </a:r>
            <a:r>
              <a:rPr b="1" lang="en" sz="1000">
                <a:solidFill>
                  <a:schemeClr val="dk2"/>
                </a:solidFill>
              </a:rPr>
              <a:t>memory</a:t>
            </a:r>
            <a:r>
              <a:rPr lang="en" sz="1000">
                <a:solidFill>
                  <a:schemeClr val="dk2"/>
                </a:solidFill>
              </a:rPr>
              <a:t>, and </a:t>
            </a:r>
            <a:r>
              <a:rPr b="1" lang="en" sz="1000">
                <a:solidFill>
                  <a:schemeClr val="dk2"/>
                </a:solidFill>
              </a:rPr>
              <a:t>social</a:t>
            </a:r>
            <a:r>
              <a:rPr lang="en" sz="1000">
                <a:solidFill>
                  <a:schemeClr val="dk2"/>
                </a:solidFill>
              </a:rPr>
              <a:t> </a:t>
            </a:r>
            <a:r>
              <a:rPr b="1" lang="en" sz="1000">
                <a:solidFill>
                  <a:schemeClr val="dk2"/>
                </a:solidFill>
              </a:rPr>
              <a:t>development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1856125" y="4195536"/>
            <a:ext cx="13242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</a:rPr>
              <a:t>Photo credit: @nappystudio</a:t>
            </a:r>
            <a:endParaRPr sz="7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16"/>
          <p:cNvGrpSpPr/>
          <p:nvPr/>
        </p:nvGrpSpPr>
        <p:grpSpPr>
          <a:xfrm>
            <a:off x="4379842" y="165563"/>
            <a:ext cx="3554077" cy="1939164"/>
            <a:chOff x="4379842" y="165563"/>
            <a:chExt cx="3554077" cy="1939164"/>
          </a:xfrm>
        </p:grpSpPr>
        <p:cxnSp>
          <p:nvCxnSpPr>
            <p:cNvPr id="86" name="Google Shape;86;p16"/>
            <p:cNvCxnSpPr>
              <a:stCxn id="87" idx="1"/>
            </p:cNvCxnSpPr>
            <p:nvPr/>
          </p:nvCxnSpPr>
          <p:spPr>
            <a:xfrm flipH="1">
              <a:off x="4379842" y="744827"/>
              <a:ext cx="2370900" cy="1359900"/>
            </a:xfrm>
            <a:prstGeom prst="straightConnector1">
              <a:avLst/>
            </a:prstGeom>
            <a:noFill/>
            <a:ln cap="flat" cmpd="sng" w="276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pic>
          <p:nvPicPr>
            <p:cNvPr id="87" name="Google Shape;87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750742" y="165563"/>
              <a:ext cx="1183177" cy="11585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" name="Google Shape;88;p16"/>
            <p:cNvSpPr txBox="1"/>
            <p:nvPr/>
          </p:nvSpPr>
          <p:spPr>
            <a:xfrm>
              <a:off x="7020583" y="1324094"/>
              <a:ext cx="643500" cy="3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175" lIns="66350" spcFirstLastPara="1" rIns="66350" wrap="square" tIns="331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32"/>
                <a:buFont typeface="Arial"/>
                <a:buNone/>
              </a:pPr>
              <a:r>
                <a:rPr b="0" i="0" lang="en" sz="2032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fMRI</a:t>
              </a:r>
              <a:endParaRPr b="0" i="0" sz="101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" name="Google Shape;89;p16"/>
          <p:cNvGrpSpPr/>
          <p:nvPr/>
        </p:nvGrpSpPr>
        <p:grpSpPr>
          <a:xfrm>
            <a:off x="4673525" y="2403525"/>
            <a:ext cx="2960401" cy="2698139"/>
            <a:chOff x="4673525" y="2403525"/>
            <a:chExt cx="2960401" cy="2698139"/>
          </a:xfrm>
        </p:grpSpPr>
        <p:cxnSp>
          <p:nvCxnSpPr>
            <p:cNvPr id="90" name="Google Shape;90;p16"/>
            <p:cNvCxnSpPr/>
            <p:nvPr/>
          </p:nvCxnSpPr>
          <p:spPr>
            <a:xfrm rot="10800000">
              <a:off x="4673525" y="2403525"/>
              <a:ext cx="2065200" cy="1495500"/>
            </a:xfrm>
            <a:prstGeom prst="straightConnector1">
              <a:avLst/>
            </a:prstGeom>
            <a:noFill/>
            <a:ln cap="flat" cmpd="sng" w="276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pic>
          <p:nvPicPr>
            <p:cNvPr id="91" name="Google Shape;91;p16"/>
            <p:cNvPicPr preferRelativeResize="0"/>
            <p:nvPr/>
          </p:nvPicPr>
          <p:blipFill rotWithShape="1">
            <a:blip r:embed="rId4">
              <a:alphaModFix/>
            </a:blip>
            <a:srcRect b="5814" l="32342" r="35899" t="10769"/>
            <a:stretch/>
          </p:blipFill>
          <p:spPr>
            <a:xfrm>
              <a:off x="6165023" y="3251611"/>
              <a:ext cx="1141690" cy="11585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6"/>
            <p:cNvSpPr txBox="1"/>
            <p:nvPr/>
          </p:nvSpPr>
          <p:spPr>
            <a:xfrm>
              <a:off x="5837226" y="4408964"/>
              <a:ext cx="17967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175" lIns="66350" spcFirstLastPara="1" rIns="66350" wrap="square" tIns="331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32"/>
                <a:buFont typeface="Arial"/>
                <a:buNone/>
              </a:pPr>
              <a:r>
                <a:rPr b="0" i="0" lang="en" sz="2032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Computational</a:t>
              </a:r>
              <a:endParaRPr b="0" i="0" sz="101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32"/>
                <a:buFont typeface="Arial"/>
                <a:buNone/>
              </a:pPr>
              <a:r>
                <a:rPr b="0" i="0" lang="en" sz="2032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models</a:t>
              </a:r>
              <a:endParaRPr b="0" i="0" sz="101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" name="Google Shape;93;p16"/>
          <p:cNvGrpSpPr/>
          <p:nvPr/>
        </p:nvGrpSpPr>
        <p:grpSpPr>
          <a:xfrm>
            <a:off x="481123" y="122902"/>
            <a:ext cx="3860097" cy="1805294"/>
            <a:chOff x="481123" y="122902"/>
            <a:chExt cx="3860097" cy="1805294"/>
          </a:xfrm>
        </p:grpSpPr>
        <p:cxnSp>
          <p:nvCxnSpPr>
            <p:cNvPr id="94" name="Google Shape;94;p16"/>
            <p:cNvCxnSpPr>
              <a:stCxn id="95" idx="3"/>
            </p:cNvCxnSpPr>
            <p:nvPr/>
          </p:nvCxnSpPr>
          <p:spPr>
            <a:xfrm>
              <a:off x="1604619" y="636695"/>
              <a:ext cx="2736600" cy="1291500"/>
            </a:xfrm>
            <a:prstGeom prst="straightConnector1">
              <a:avLst/>
            </a:prstGeom>
            <a:noFill/>
            <a:ln cap="flat" cmpd="sng" w="276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pic>
          <p:nvPicPr>
            <p:cNvPr id="95" name="Google Shape;95;p16"/>
            <p:cNvPicPr preferRelativeResize="0"/>
            <p:nvPr/>
          </p:nvPicPr>
          <p:blipFill rotWithShape="1">
            <a:blip r:embed="rId5">
              <a:alphaModFix/>
            </a:blip>
            <a:srcRect b="0" l="33773" r="4338" t="0"/>
            <a:stretch/>
          </p:blipFill>
          <p:spPr>
            <a:xfrm>
              <a:off x="481123" y="122902"/>
              <a:ext cx="1123497" cy="10275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6"/>
            <p:cNvSpPr txBox="1"/>
            <p:nvPr/>
          </p:nvSpPr>
          <p:spPr>
            <a:xfrm>
              <a:off x="591979" y="1183847"/>
              <a:ext cx="901800" cy="3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175" lIns="66350" spcFirstLastPara="1" rIns="66350" wrap="square" tIns="331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32"/>
                <a:buFont typeface="Arial"/>
                <a:buNone/>
              </a:pPr>
              <a:r>
                <a:rPr b="0" i="0" lang="en" sz="2032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Movies</a:t>
              </a:r>
              <a:endParaRPr b="0" i="0" sz="101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" name="Google Shape;97;p16"/>
          <p:cNvGrpSpPr/>
          <p:nvPr/>
        </p:nvGrpSpPr>
        <p:grpSpPr>
          <a:xfrm>
            <a:off x="3125110" y="2412493"/>
            <a:ext cx="1503940" cy="2627724"/>
            <a:chOff x="3125110" y="2412493"/>
            <a:chExt cx="1503940" cy="2627724"/>
          </a:xfrm>
        </p:grpSpPr>
        <p:cxnSp>
          <p:nvCxnSpPr>
            <p:cNvPr id="98" name="Google Shape;98;p16"/>
            <p:cNvCxnSpPr>
              <a:stCxn id="99" idx="0"/>
            </p:cNvCxnSpPr>
            <p:nvPr/>
          </p:nvCxnSpPr>
          <p:spPr>
            <a:xfrm flipH="1" rot="10800000">
              <a:off x="3556250" y="2412493"/>
              <a:ext cx="1072800" cy="1407300"/>
            </a:xfrm>
            <a:prstGeom prst="straightConnector1">
              <a:avLst/>
            </a:prstGeom>
            <a:noFill/>
            <a:ln cap="flat" cmpd="sng" w="276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pic>
          <p:nvPicPr>
            <p:cNvPr id="99" name="Google Shape;99;p16"/>
            <p:cNvPicPr preferRelativeResize="0"/>
            <p:nvPr/>
          </p:nvPicPr>
          <p:blipFill rotWithShape="1">
            <a:blip r:embed="rId6">
              <a:alphaModFix/>
            </a:blip>
            <a:srcRect b="0" l="5024" r="2280" t="0"/>
            <a:stretch/>
          </p:blipFill>
          <p:spPr>
            <a:xfrm>
              <a:off x="3125110" y="3819793"/>
              <a:ext cx="862280" cy="9302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Google Shape;100;p16"/>
            <p:cNvSpPr txBox="1"/>
            <p:nvPr/>
          </p:nvSpPr>
          <p:spPr>
            <a:xfrm>
              <a:off x="3135041" y="4660417"/>
              <a:ext cx="862200" cy="3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175" lIns="66350" spcFirstLastPara="1" rIns="66350" wrap="square" tIns="331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32"/>
                <a:buFont typeface="Arial"/>
                <a:buNone/>
              </a:pPr>
              <a:r>
                <a:rPr b="0" i="0" lang="en" sz="2032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Games</a:t>
              </a:r>
              <a:endParaRPr b="0" i="0" sz="101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" name="Google Shape;101;p16"/>
          <p:cNvGrpSpPr/>
          <p:nvPr/>
        </p:nvGrpSpPr>
        <p:grpSpPr>
          <a:xfrm>
            <a:off x="867107" y="1693985"/>
            <a:ext cx="4121269" cy="1221901"/>
            <a:chOff x="867107" y="1693985"/>
            <a:chExt cx="4121269" cy="1221901"/>
          </a:xfrm>
        </p:grpSpPr>
        <p:pic>
          <p:nvPicPr>
            <p:cNvPr descr="Image result for music" id="102" name="Google Shape;102;p16"/>
            <p:cNvPicPr preferRelativeResize="0"/>
            <p:nvPr/>
          </p:nvPicPr>
          <p:blipFill rotWithShape="1">
            <a:blip r:embed="rId7">
              <a:alphaModFix/>
            </a:blip>
            <a:srcRect b="34572" l="0" r="0" t="0"/>
            <a:stretch/>
          </p:blipFill>
          <p:spPr>
            <a:xfrm>
              <a:off x="867107" y="1693985"/>
              <a:ext cx="1933669" cy="84254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3" name="Google Shape;103;p16"/>
            <p:cNvCxnSpPr>
              <a:stCxn id="102" idx="3"/>
            </p:cNvCxnSpPr>
            <p:nvPr/>
          </p:nvCxnSpPr>
          <p:spPr>
            <a:xfrm flipH="1" rot="10800000">
              <a:off x="2800776" y="2087358"/>
              <a:ext cx="2187600" cy="27900"/>
            </a:xfrm>
            <a:prstGeom prst="straightConnector1">
              <a:avLst/>
            </a:prstGeom>
            <a:noFill/>
            <a:ln cap="flat" cmpd="sng" w="276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04" name="Google Shape;104;p16"/>
            <p:cNvSpPr txBox="1"/>
            <p:nvPr/>
          </p:nvSpPr>
          <p:spPr>
            <a:xfrm>
              <a:off x="1450500" y="2536087"/>
              <a:ext cx="766800" cy="3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175" lIns="66350" spcFirstLastPara="1" rIns="66350" wrap="square" tIns="331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32"/>
                <a:buFont typeface="Arial"/>
                <a:buNone/>
              </a:pPr>
              <a:r>
                <a:rPr b="0" i="0" lang="en" sz="2032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Music</a:t>
              </a:r>
              <a:endParaRPr b="0" i="0" sz="101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" name="Google Shape;105;p16"/>
          <p:cNvGrpSpPr/>
          <p:nvPr/>
        </p:nvGrpSpPr>
        <p:grpSpPr>
          <a:xfrm>
            <a:off x="263076" y="2376755"/>
            <a:ext cx="4330465" cy="2129127"/>
            <a:chOff x="263076" y="2376755"/>
            <a:chExt cx="4330465" cy="2129127"/>
          </a:xfrm>
        </p:grpSpPr>
        <p:cxnSp>
          <p:nvCxnSpPr>
            <p:cNvPr id="106" name="Google Shape;106;p16"/>
            <p:cNvCxnSpPr>
              <a:stCxn id="107" idx="3"/>
            </p:cNvCxnSpPr>
            <p:nvPr/>
          </p:nvCxnSpPr>
          <p:spPr>
            <a:xfrm flipH="1" rot="10800000">
              <a:off x="2397241" y="2376755"/>
              <a:ext cx="2196300" cy="1355100"/>
            </a:xfrm>
            <a:prstGeom prst="straightConnector1">
              <a:avLst/>
            </a:prstGeom>
            <a:noFill/>
            <a:ln cap="flat" cmpd="sng" w="276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08" name="Google Shape;108;p16"/>
            <p:cNvSpPr txBox="1"/>
            <p:nvPr/>
          </p:nvSpPr>
          <p:spPr>
            <a:xfrm>
              <a:off x="407384" y="4126082"/>
              <a:ext cx="1845600" cy="3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175" lIns="66350" spcFirstLastPara="1" rIns="66350" wrap="square" tIns="331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32"/>
                <a:buFont typeface="Arial"/>
                <a:buNone/>
              </a:pPr>
              <a:r>
                <a:rPr b="0" i="0" lang="en" sz="2032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Stories &amp; Poetry</a:t>
              </a:r>
              <a:endParaRPr b="0" i="0" sz="101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mage result for story" id="107" name="Google Shape;107;p1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63076" y="3313544"/>
              <a:ext cx="2134165" cy="83662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9" name="Google Shape;109;p16"/>
          <p:cNvGrpSpPr/>
          <p:nvPr/>
        </p:nvGrpSpPr>
        <p:grpSpPr>
          <a:xfrm>
            <a:off x="4637625" y="1913476"/>
            <a:ext cx="4396804" cy="1507193"/>
            <a:chOff x="4637625" y="1913476"/>
            <a:chExt cx="4396804" cy="1507193"/>
          </a:xfrm>
        </p:grpSpPr>
        <p:cxnSp>
          <p:nvCxnSpPr>
            <p:cNvPr id="110" name="Google Shape;110;p16"/>
            <p:cNvCxnSpPr/>
            <p:nvPr/>
          </p:nvCxnSpPr>
          <p:spPr>
            <a:xfrm rot="10800000">
              <a:off x="4637625" y="2412425"/>
              <a:ext cx="3587700" cy="53400"/>
            </a:xfrm>
            <a:prstGeom prst="straightConnector1">
              <a:avLst/>
            </a:prstGeom>
            <a:noFill/>
            <a:ln cap="flat" cmpd="sng" w="276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pic>
          <p:nvPicPr>
            <p:cNvPr id="111" name="Google Shape;111;p16"/>
            <p:cNvPicPr preferRelativeResize="0"/>
            <p:nvPr/>
          </p:nvPicPr>
          <p:blipFill rotWithShape="1">
            <a:blip r:embed="rId9">
              <a:alphaModFix/>
            </a:blip>
            <a:srcRect b="32127" l="28740" r="28922" t="19299"/>
            <a:stretch/>
          </p:blipFill>
          <p:spPr>
            <a:xfrm>
              <a:off x="7555274" y="1913476"/>
              <a:ext cx="1479156" cy="1127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6"/>
            <p:cNvSpPr txBox="1"/>
            <p:nvPr/>
          </p:nvSpPr>
          <p:spPr>
            <a:xfrm>
              <a:off x="7973108" y="3040869"/>
              <a:ext cx="643500" cy="3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175" lIns="66350" spcFirstLastPara="1" rIns="66350" wrap="square" tIns="331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32"/>
                <a:buFont typeface="Arial"/>
                <a:buNone/>
              </a:pPr>
              <a:r>
                <a:rPr lang="en" sz="2032">
                  <a:latin typeface="Calibri"/>
                  <a:ea typeface="Calibri"/>
                  <a:cs typeface="Calibri"/>
                  <a:sym typeface="Calibri"/>
                </a:rPr>
                <a:t>iEEG</a:t>
              </a:r>
              <a:endParaRPr b="0" i="0" sz="101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" name="Google Shape;113;p16"/>
          <p:cNvGrpSpPr/>
          <p:nvPr/>
        </p:nvGrpSpPr>
        <p:grpSpPr>
          <a:xfrm>
            <a:off x="2510088" y="122900"/>
            <a:ext cx="2933677" cy="1158549"/>
            <a:chOff x="2510088" y="122900"/>
            <a:chExt cx="2933677" cy="1158549"/>
          </a:xfrm>
        </p:grpSpPr>
        <p:sp>
          <p:nvSpPr>
            <p:cNvPr id="114" name="Google Shape;114;p16"/>
            <p:cNvSpPr txBox="1"/>
            <p:nvPr/>
          </p:nvSpPr>
          <p:spPr>
            <a:xfrm>
              <a:off x="2510088" y="332713"/>
              <a:ext cx="16647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2"/>
                  </a:solidFill>
                </a:rPr>
                <a:t>PI: Chris</a:t>
              </a:r>
              <a:endParaRPr b="1" sz="1800">
                <a:solidFill>
                  <a:schemeClr val="dk2"/>
                </a:solidFill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2"/>
                  </a:solidFill>
                </a:rPr>
                <a:t>Baldassano</a:t>
              </a:r>
              <a:endParaRPr b="1" sz="1800">
                <a:solidFill>
                  <a:schemeClr val="dk2"/>
                </a:solidFill>
              </a:endParaRPr>
            </a:p>
          </p:txBody>
        </p:sp>
        <p:pic>
          <p:nvPicPr>
            <p:cNvPr id="115" name="Google Shape;115;p16"/>
            <p:cNvPicPr preferRelativeResize="0"/>
            <p:nvPr/>
          </p:nvPicPr>
          <p:blipFill rotWithShape="1">
            <a:blip r:embed="rId10">
              <a:alphaModFix/>
            </a:blip>
            <a:srcRect b="47029" l="15031" r="16923" t="6362"/>
            <a:stretch/>
          </p:blipFill>
          <p:spPr>
            <a:xfrm>
              <a:off x="4174788" y="122900"/>
              <a:ext cx="1268977" cy="11585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6" name="Google Shape;116;p16"/>
          <p:cNvPicPr preferRelativeResize="0"/>
          <p:nvPr/>
        </p:nvPicPr>
        <p:blipFill rotWithShape="1">
          <a:blip r:embed="rId11">
            <a:alphaModFix/>
          </a:blip>
          <a:srcRect b="14995" l="15003" r="14495" t="17001"/>
          <a:stretch/>
        </p:blipFill>
        <p:spPr>
          <a:xfrm>
            <a:off x="3526845" y="1563658"/>
            <a:ext cx="2090310" cy="2016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94751" cy="48387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7"/>
          <p:cNvGrpSpPr/>
          <p:nvPr/>
        </p:nvGrpSpPr>
        <p:grpSpPr>
          <a:xfrm>
            <a:off x="5262250" y="0"/>
            <a:ext cx="3000000" cy="2695950"/>
            <a:chOff x="5262250" y="0"/>
            <a:chExt cx="3000000" cy="2695950"/>
          </a:xfrm>
        </p:grpSpPr>
        <p:sp>
          <p:nvSpPr>
            <p:cNvPr id="123" name="Google Shape;123;p17"/>
            <p:cNvSpPr txBox="1"/>
            <p:nvPr/>
          </p:nvSpPr>
          <p:spPr>
            <a:xfrm>
              <a:off x="5262250" y="2249550"/>
              <a:ext cx="30000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/>
                <a:t>https://www.dpmlab.org/</a:t>
              </a:r>
              <a:endParaRPr sz="1700"/>
            </a:p>
          </p:txBody>
        </p:sp>
        <p:pic>
          <p:nvPicPr>
            <p:cNvPr descr="a globe with an arrow pointing to it (Provided by Tenor)" id="124" name="Google Shape;124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37475" y="0"/>
              <a:ext cx="2249549" cy="22495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5" name="Google Shape;125;p17"/>
          <p:cNvSpPr txBox="1"/>
          <p:nvPr/>
        </p:nvSpPr>
        <p:spPr>
          <a:xfrm>
            <a:off x="4786000" y="2847900"/>
            <a:ext cx="39525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Prioritize RAs that are looking </a:t>
            </a:r>
            <a:r>
              <a:rPr lang="en" sz="1800">
                <a:solidFill>
                  <a:schemeClr val="dk2"/>
                </a:solidFill>
              </a:rPr>
              <a:t>for</a:t>
            </a:r>
            <a:r>
              <a:rPr lang="en" sz="1800">
                <a:solidFill>
                  <a:schemeClr val="dk2"/>
                </a:solidFill>
              </a:rPr>
              <a:t> 2+ semesters of research, to help with: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Data collection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Data curation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Data analysis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For thesis students: designing and running your own study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/>
          <p:nvPr/>
        </p:nvSpPr>
        <p:spPr>
          <a:xfrm>
            <a:off x="0" y="0"/>
            <a:ext cx="128700" cy="5143500"/>
          </a:xfrm>
          <a:prstGeom prst="rect">
            <a:avLst/>
          </a:prstGeom>
          <a:solidFill>
            <a:srgbClr val="4D8CD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8"/>
          <p:cNvSpPr txBox="1"/>
          <p:nvPr/>
        </p:nvSpPr>
        <p:spPr>
          <a:xfrm>
            <a:off x="8286750" y="242888"/>
            <a:ext cx="3573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627487"/>
                </a:solidFill>
              </a:rPr>
              <a:t>01</a:t>
            </a:r>
            <a:endParaRPr b="1" sz="900">
              <a:solidFill>
                <a:srgbClr val="627487"/>
              </a:solidFill>
            </a:endParaRPr>
          </a:p>
        </p:txBody>
      </p:sp>
      <p:sp>
        <p:nvSpPr>
          <p:cNvPr id="132" name="Google Shape;132;p18"/>
          <p:cNvSpPr txBox="1"/>
          <p:nvPr/>
        </p:nvSpPr>
        <p:spPr>
          <a:xfrm>
            <a:off x="528675" y="103750"/>
            <a:ext cx="51435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rgbClr val="173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CyberPsych Lab</a:t>
            </a:r>
            <a:endParaRPr b="1" sz="3400">
              <a:solidFill>
                <a:srgbClr val="17324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528663" y="714813"/>
            <a:ext cx="7358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62748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teaching lab where student researchers move projects from idea to publication.</a:t>
            </a:r>
            <a:endParaRPr sz="1600">
              <a:solidFill>
                <a:srgbClr val="62748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528675" y="1140200"/>
            <a:ext cx="4743300" cy="1323300"/>
          </a:xfrm>
          <a:prstGeom prst="roundRect">
            <a:avLst>
              <a:gd fmla="val 16667" name="adj"/>
            </a:avLst>
          </a:prstGeom>
          <a:solidFill>
            <a:srgbClr val="F4F9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8"/>
          <p:cNvSpPr txBox="1"/>
          <p:nvPr/>
        </p:nvSpPr>
        <p:spPr>
          <a:xfrm>
            <a:off x="814425" y="1318781"/>
            <a:ext cx="10716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rgbClr val="4D8CD7"/>
                </a:solidFill>
              </a:rPr>
              <a:t>12</a:t>
            </a:r>
            <a:endParaRPr b="1" sz="3100">
              <a:solidFill>
                <a:srgbClr val="4D8CD7"/>
              </a:solidFill>
            </a:endParaRPr>
          </a:p>
        </p:txBody>
      </p:sp>
      <p:sp>
        <p:nvSpPr>
          <p:cNvPr id="136" name="Google Shape;136;p18"/>
          <p:cNvSpPr txBox="1"/>
          <p:nvPr/>
        </p:nvSpPr>
        <p:spPr>
          <a:xfrm>
            <a:off x="814425" y="1790269"/>
            <a:ext cx="18573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7324D"/>
                </a:solidFill>
              </a:rPr>
              <a:t>ACTIVE GROUPS</a:t>
            </a:r>
            <a:endParaRPr b="1" sz="1200">
              <a:solidFill>
                <a:srgbClr val="17324D"/>
              </a:solidFill>
            </a:endParaRPr>
          </a:p>
        </p:txBody>
      </p:sp>
      <p:sp>
        <p:nvSpPr>
          <p:cNvPr id="137" name="Google Shape;137;p18"/>
          <p:cNvSpPr/>
          <p:nvPr/>
        </p:nvSpPr>
        <p:spPr>
          <a:xfrm>
            <a:off x="2594849" y="1365625"/>
            <a:ext cx="13200" cy="958500"/>
          </a:xfrm>
          <a:prstGeom prst="rect">
            <a:avLst/>
          </a:prstGeom>
          <a:solidFill>
            <a:srgbClr val="BED4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8"/>
          <p:cNvSpPr txBox="1"/>
          <p:nvPr/>
        </p:nvSpPr>
        <p:spPr>
          <a:xfrm>
            <a:off x="2820875" y="1275874"/>
            <a:ext cx="1214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rgbClr val="4D8CD7"/>
                </a:solidFill>
              </a:rPr>
              <a:t>70+</a:t>
            </a:r>
            <a:endParaRPr b="1" sz="3100">
              <a:solidFill>
                <a:srgbClr val="4D8CD7"/>
              </a:solidFill>
            </a:endParaRPr>
          </a:p>
        </p:txBody>
      </p:sp>
      <p:sp>
        <p:nvSpPr>
          <p:cNvPr id="139" name="Google Shape;139;p18"/>
          <p:cNvSpPr txBox="1"/>
          <p:nvPr/>
        </p:nvSpPr>
        <p:spPr>
          <a:xfrm>
            <a:off x="2704675" y="1818825"/>
            <a:ext cx="24708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7324D"/>
                </a:solidFill>
              </a:rPr>
              <a:t>RESEARCH ASSISTANTS (Undergraduate &amp; Graduate)</a:t>
            </a:r>
            <a:endParaRPr b="1" sz="1200">
              <a:solidFill>
                <a:srgbClr val="17324D"/>
              </a:solidFill>
            </a:endParaRPr>
          </a:p>
        </p:txBody>
      </p:sp>
      <p:sp>
        <p:nvSpPr>
          <p:cNvPr id="140" name="Google Shape;140;p18"/>
          <p:cNvSpPr txBox="1"/>
          <p:nvPr/>
        </p:nvSpPr>
        <p:spPr>
          <a:xfrm>
            <a:off x="528675" y="3445613"/>
            <a:ext cx="21432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D8CD7"/>
                </a:solidFill>
              </a:rPr>
              <a:t>WHAT WE STUDY</a:t>
            </a:r>
            <a:endParaRPr b="1" sz="1200">
              <a:solidFill>
                <a:srgbClr val="4D8CD7"/>
              </a:solidFill>
            </a:endParaRPr>
          </a:p>
        </p:txBody>
      </p:sp>
      <p:sp>
        <p:nvSpPr>
          <p:cNvPr id="141" name="Google Shape;141;p18"/>
          <p:cNvSpPr txBox="1"/>
          <p:nvPr/>
        </p:nvSpPr>
        <p:spPr>
          <a:xfrm>
            <a:off x="528675" y="3717091"/>
            <a:ext cx="3822000" cy="8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637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Questions spanning criminal behavior, clinical psychology, trauma, decision-making, social behavior, ADHD, OCD, and more.</a:t>
            </a:r>
            <a:endParaRPr>
              <a:solidFill>
                <a:srgbClr val="26374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528675" y="2545975"/>
            <a:ext cx="3580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D8CD7"/>
                </a:solidFill>
              </a:rPr>
              <a:t>WHY ARE WE CALLED THE CyberPsych LAB?</a:t>
            </a:r>
            <a:endParaRPr b="1" sz="1200">
              <a:solidFill>
                <a:srgbClr val="4D8CD7"/>
              </a:solidFill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528675" y="2817450"/>
            <a:ext cx="35802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637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Collect data through cross-sectional online surveys + lab </a:t>
            </a:r>
            <a:r>
              <a:rPr lang="en">
                <a:solidFill>
                  <a:srgbClr val="2637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operates</a:t>
            </a:r>
            <a:r>
              <a:rPr lang="en">
                <a:solidFill>
                  <a:srgbClr val="2637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fully online. </a:t>
            </a:r>
            <a:endParaRPr>
              <a:solidFill>
                <a:srgbClr val="26374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5409600" y="1277525"/>
            <a:ext cx="3580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D8CD7"/>
                </a:solidFill>
              </a:rPr>
              <a:t>PI: </a:t>
            </a:r>
            <a:r>
              <a:rPr lang="en">
                <a:solidFill>
                  <a:srgbClr val="4D8CD7"/>
                </a:solidFill>
              </a:rPr>
              <a:t>Dr. Usha Barahmand (</a:t>
            </a:r>
            <a:r>
              <a:rPr lang="en">
                <a:solidFill>
                  <a:srgbClr val="4D8CD7"/>
                </a:solidFill>
              </a:rPr>
              <a:t>ub2142@columbia.edu)</a:t>
            </a:r>
            <a:endParaRPr>
              <a:solidFill>
                <a:srgbClr val="4D8CD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D8CD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4D8CD7"/>
                </a:solidFill>
              </a:rPr>
              <a:t>Lab Manager: </a:t>
            </a:r>
            <a:r>
              <a:rPr lang="en">
                <a:solidFill>
                  <a:srgbClr val="4D8CD7"/>
                </a:solidFill>
              </a:rPr>
              <a:t>Albaraa Gebril (</a:t>
            </a:r>
            <a:r>
              <a:rPr lang="en">
                <a:solidFill>
                  <a:srgbClr val="4D8CD7"/>
                </a:solidFill>
              </a:rPr>
              <a:t>amg2451@columbia.edu)</a:t>
            </a:r>
            <a:endParaRPr>
              <a:solidFill>
                <a:srgbClr val="4D8CD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D8CD7"/>
              </a:solidFill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4572000" y="3423263"/>
            <a:ext cx="23931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6374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4572000" y="3396713"/>
            <a:ext cx="17883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D8CD7"/>
                </a:solidFill>
              </a:rPr>
              <a:t>MENTORSHIP</a:t>
            </a:r>
            <a:endParaRPr b="1">
              <a:solidFill>
                <a:srgbClr val="4D8CD7"/>
              </a:solidFill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4572000" y="3668187"/>
            <a:ext cx="2657400" cy="11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637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Dr. Barahmand also serves as the main PI for lab members conducting senior theses through the </a:t>
            </a:r>
            <a:r>
              <a:rPr b="1" lang="en" sz="1300">
                <a:solidFill>
                  <a:srgbClr val="2637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Senior Thesis Advanced Research program.</a:t>
            </a:r>
            <a:r>
              <a:rPr lang="en" sz="1300">
                <a:solidFill>
                  <a:srgbClr val="2637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300">
              <a:solidFill>
                <a:srgbClr val="26374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" name="Google Shape;148;p18"/>
          <p:cNvSpPr txBox="1"/>
          <p:nvPr/>
        </p:nvSpPr>
        <p:spPr>
          <a:xfrm>
            <a:off x="4571988" y="2874700"/>
            <a:ext cx="21432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D8CD7"/>
                </a:solidFill>
              </a:rPr>
              <a:t>~5 HOURS / WEEK</a:t>
            </a:r>
            <a:endParaRPr b="1">
              <a:solidFill>
                <a:srgbClr val="4D8CD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D8CD7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/>
          <p:nvPr/>
        </p:nvSpPr>
        <p:spPr>
          <a:xfrm>
            <a:off x="0" y="0"/>
            <a:ext cx="128700" cy="5143500"/>
          </a:xfrm>
          <a:prstGeom prst="rect">
            <a:avLst/>
          </a:prstGeom>
          <a:solidFill>
            <a:srgbClr val="4D8CD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9"/>
          <p:cNvSpPr txBox="1"/>
          <p:nvPr/>
        </p:nvSpPr>
        <p:spPr>
          <a:xfrm>
            <a:off x="514350" y="242888"/>
            <a:ext cx="29289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4D8CD7"/>
              </a:solidFill>
            </a:endParaRPr>
          </a:p>
        </p:txBody>
      </p:sp>
      <p:sp>
        <p:nvSpPr>
          <p:cNvPr id="155" name="Google Shape;155;p19"/>
          <p:cNvSpPr txBox="1"/>
          <p:nvPr/>
        </p:nvSpPr>
        <p:spPr>
          <a:xfrm>
            <a:off x="8286750" y="242888"/>
            <a:ext cx="3573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627487"/>
                </a:solidFill>
              </a:rPr>
              <a:t>02</a:t>
            </a:r>
            <a:endParaRPr b="1" sz="900">
              <a:solidFill>
                <a:srgbClr val="627487"/>
              </a:solidFill>
            </a:endParaRPr>
          </a:p>
        </p:txBody>
      </p:sp>
      <p:sp>
        <p:nvSpPr>
          <p:cNvPr id="156" name="Google Shape;156;p19"/>
          <p:cNvSpPr txBox="1"/>
          <p:nvPr/>
        </p:nvSpPr>
        <p:spPr>
          <a:xfrm>
            <a:off x="514350" y="242900"/>
            <a:ext cx="77154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1732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Learn the full research process by doing it</a:t>
            </a:r>
            <a:endParaRPr b="1" sz="2700">
              <a:solidFill>
                <a:srgbClr val="17324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528638" y="707244"/>
            <a:ext cx="71439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2748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Research assistants contribute at every stage, with mentorship along the way.</a:t>
            </a:r>
            <a:endParaRPr sz="1500">
              <a:solidFill>
                <a:srgbClr val="62748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514350" y="1302313"/>
            <a:ext cx="8115300" cy="1014300"/>
          </a:xfrm>
          <a:prstGeom prst="roundRect">
            <a:avLst>
              <a:gd fmla="val 16667" name="adj"/>
            </a:avLst>
          </a:prstGeom>
          <a:solidFill>
            <a:srgbClr val="F4F9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9"/>
          <p:cNvSpPr txBox="1"/>
          <p:nvPr/>
        </p:nvSpPr>
        <p:spPr>
          <a:xfrm>
            <a:off x="742950" y="1588063"/>
            <a:ext cx="7658100" cy="5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17324D"/>
                </a:solidFill>
              </a:rPr>
              <a:t>LITERATURE REVIEWS  →  RESEARCH QUESTION  →  DATA COLLECTION  &amp; ANALYSIS  →  MANUSCRIPT WRITING  →  PUBLICATION → CONFERENCE PRESENTATIONS</a:t>
            </a:r>
            <a:endParaRPr b="1" sz="1300">
              <a:solidFill>
                <a:srgbClr val="17324D"/>
              </a:solidFill>
            </a:endParaRPr>
          </a:p>
        </p:txBody>
      </p:sp>
      <p:sp>
        <p:nvSpPr>
          <p:cNvPr id="160" name="Google Shape;160;p19"/>
          <p:cNvSpPr txBox="1"/>
          <p:nvPr/>
        </p:nvSpPr>
        <p:spPr>
          <a:xfrm>
            <a:off x="678563" y="2571750"/>
            <a:ext cx="22860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D8CD7"/>
                </a:solidFill>
              </a:rPr>
              <a:t>PRESENT YOUR WORK</a:t>
            </a:r>
            <a:endParaRPr b="1">
              <a:solidFill>
                <a:srgbClr val="4D8CD7"/>
              </a:solidFill>
            </a:endParaRPr>
          </a:p>
        </p:txBody>
      </p:sp>
      <p:sp>
        <p:nvSpPr>
          <p:cNvPr id="161" name="Google Shape;161;p19"/>
          <p:cNvSpPr txBox="1"/>
          <p:nvPr/>
        </p:nvSpPr>
        <p:spPr>
          <a:xfrm>
            <a:off x="678575" y="2871797"/>
            <a:ext cx="2500200" cy="9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637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Oral and poster presentations at national APA and EPA conferences.  </a:t>
            </a:r>
            <a:endParaRPr sz="1300">
              <a:solidFill>
                <a:srgbClr val="26374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19"/>
          <p:cNvSpPr/>
          <p:nvPr/>
        </p:nvSpPr>
        <p:spPr>
          <a:xfrm>
            <a:off x="3107550" y="2491925"/>
            <a:ext cx="2928900" cy="1903500"/>
          </a:xfrm>
          <a:prstGeom prst="roundRect">
            <a:avLst>
              <a:gd fmla="val 16667" name="adj"/>
            </a:avLst>
          </a:prstGeom>
          <a:solidFill>
            <a:srgbClr val="DCEE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9"/>
          <p:cNvSpPr txBox="1"/>
          <p:nvPr/>
        </p:nvSpPr>
        <p:spPr>
          <a:xfrm>
            <a:off x="3296763" y="2664100"/>
            <a:ext cx="22290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17324D"/>
                </a:solidFill>
              </a:rPr>
              <a:t>RECRUITMENT UPDATE</a:t>
            </a:r>
            <a:endParaRPr b="1" sz="1300">
              <a:solidFill>
                <a:srgbClr val="17324D"/>
              </a:solidFill>
            </a:endParaRPr>
          </a:p>
        </p:txBody>
      </p:sp>
      <p:sp>
        <p:nvSpPr>
          <p:cNvPr id="164" name="Google Shape;164;p19"/>
          <p:cNvSpPr txBox="1"/>
          <p:nvPr/>
        </p:nvSpPr>
        <p:spPr>
          <a:xfrm>
            <a:off x="3272250" y="2906250"/>
            <a:ext cx="2657400" cy="12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637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are </a:t>
            </a:r>
            <a:r>
              <a:rPr b="1" lang="en" sz="1300">
                <a:solidFill>
                  <a:srgbClr val="2637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</a:t>
            </a:r>
            <a:r>
              <a:rPr lang="en" sz="1300">
                <a:solidFill>
                  <a:srgbClr val="2637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currently accepting new RAs now. Scan the QR code and complete the application to be added to the waitlist for </a:t>
            </a:r>
            <a:r>
              <a:rPr b="1" lang="en" sz="1300">
                <a:solidFill>
                  <a:srgbClr val="2637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likely</a:t>
            </a:r>
            <a:r>
              <a:rPr lang="en" sz="1300">
                <a:solidFill>
                  <a:srgbClr val="2637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n" sz="1300">
                <a:solidFill>
                  <a:srgbClr val="26374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recruitment in Spring 2027.</a:t>
            </a:r>
            <a:endParaRPr b="1" sz="1300">
              <a:solidFill>
                <a:srgbClr val="26374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p19"/>
          <p:cNvSpPr txBox="1"/>
          <p:nvPr/>
        </p:nvSpPr>
        <p:spPr>
          <a:xfrm>
            <a:off x="514350" y="4643466"/>
            <a:ext cx="81153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27487"/>
                </a:solidFill>
              </a:rPr>
              <a:t>PI  Usha Barahmand  •  ub2142@columbia.edu     |     </a:t>
            </a:r>
            <a:r>
              <a:rPr lang="en" sz="1000">
                <a:solidFill>
                  <a:srgbClr val="627487"/>
                </a:solidFill>
              </a:rPr>
              <a:t>Lab Manager  Albaraa Gebril  •  amg2451@columbia.edu</a:t>
            </a:r>
            <a:endParaRPr sz="1000">
              <a:solidFill>
                <a:srgbClr val="627487"/>
              </a:solidFill>
            </a:endParaRPr>
          </a:p>
        </p:txBody>
      </p:sp>
      <p:pic>
        <p:nvPicPr>
          <p:cNvPr id="166" name="Google Shape;166;p19" title="Screenshot 2026-09-09 at 12.33.3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6949" y="2528301"/>
            <a:ext cx="1945800" cy="1903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4D8CD7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659" y="119475"/>
            <a:ext cx="4262391" cy="9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1275" y="225511"/>
            <a:ext cx="2976450" cy="87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0"/>
          <p:cNvSpPr txBox="1"/>
          <p:nvPr/>
        </p:nvSpPr>
        <p:spPr>
          <a:xfrm>
            <a:off x="86650" y="1587775"/>
            <a:ext cx="8292600" cy="37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Who: </a:t>
            </a:r>
            <a:r>
              <a:rPr lang="en" sz="2000">
                <a:solidFill>
                  <a:schemeClr val="dk1"/>
                </a:solidFill>
              </a:rPr>
              <a:t>Geraldine Downey &amp; Nora Isacoff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</a:rPr>
              <a:t>Research question:</a:t>
            </a:r>
            <a:r>
              <a:rPr lang="en" sz="2000">
                <a:solidFill>
                  <a:schemeClr val="dk1"/>
                </a:solidFill>
              </a:rPr>
              <a:t> How do narrative identity and self-communication develop over the course of a community violence intervention?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</a:rPr>
              <a:t>Method:</a:t>
            </a:r>
            <a:r>
              <a:rPr lang="en" sz="2000">
                <a:solidFill>
                  <a:schemeClr val="dk1"/>
                </a:solidFill>
              </a:rPr>
              <a:t> Qualitative coding of longitudinal interview data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Commitment:</a:t>
            </a:r>
            <a:r>
              <a:rPr lang="en" sz="2000">
                <a:solidFill>
                  <a:schemeClr val="dk1"/>
                </a:solidFill>
              </a:rPr>
              <a:t> 10–12 hours/week · Minimum 1 year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To apply:</a:t>
            </a:r>
            <a:r>
              <a:rPr lang="en" sz="2000">
                <a:solidFill>
                  <a:schemeClr val="dk1"/>
                </a:solidFill>
              </a:rPr>
              <a:t> Email ni2237@columbia.edu with your resume and a short paragraph about your interest in the project and ability to make the 10–12 hour/week, one-year commitment.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/>
          <p:nvPr/>
        </p:nvSpPr>
        <p:spPr>
          <a:xfrm>
            <a:off x="742375" y="470300"/>
            <a:ext cx="5464200" cy="9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Social and Moral Cognition Lab</a:t>
            </a: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PI: Dr. Larisa Heiphetz Solomon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Contact Us: </a:t>
            </a:r>
            <a:r>
              <a:rPr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columbiasamclab@gmail.com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9" name="Google Shape;179;p21" title="SAMC Lab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7900" y="314750"/>
            <a:ext cx="1356600" cy="135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1"/>
          <p:cNvSpPr txBox="1"/>
          <p:nvPr/>
        </p:nvSpPr>
        <p:spPr>
          <a:xfrm>
            <a:off x="349000" y="1778675"/>
            <a:ext cx="44688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do we study?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 study how children and adults understand their social world. We are currently investigating how people in different age groups...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make moral decisions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reason about and interact with people who are different from them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reason about supernatural entities (e.g., God)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perceive the criminal justice system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more!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21"/>
          <p:cNvSpPr txBox="1"/>
          <p:nvPr/>
        </p:nvSpPr>
        <p:spPr>
          <a:xfrm>
            <a:off x="5103000" y="1828550"/>
            <a:ext cx="3520800" cy="16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Interested in working with us?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Commitment of at least 10 hours per week, including some weekend availability 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Experience working with children preferred, but not required </a:t>
            </a:r>
            <a:endParaRPr b="1"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2" name="Google Shape;182;p21" title="Screenshot 2026-09-09 at 11.36.25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21100" y="3147900"/>
            <a:ext cx="2054749" cy="1907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3622" y="0"/>
            <a:ext cx="681674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2"/>
          <p:cNvSpPr txBox="1"/>
          <p:nvPr/>
        </p:nvSpPr>
        <p:spPr>
          <a:xfrm>
            <a:off x="0" y="0"/>
            <a:ext cx="2560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Email: mz3120@columbia.edu</a:t>
            </a:r>
            <a:endParaRPr sz="13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3" title="Screenshot 2026-09-09 at 3.01.1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29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/>
          <p:nvPr/>
        </p:nvSpPr>
        <p:spPr>
          <a:xfrm>
            <a:off x="0" y="-18450"/>
            <a:ext cx="9144000" cy="5180400"/>
          </a:xfrm>
          <a:prstGeom prst="rect">
            <a:avLst/>
          </a:prstGeom>
          <a:solidFill>
            <a:srgbClr val="4A4A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9" name="Google Shape;199;p24" title="Screenshot 2026-09-09 at 16.24.3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6413" y="1672875"/>
            <a:ext cx="4896026" cy="179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4"/>
          <p:cNvSpPr txBox="1"/>
          <p:nvPr/>
        </p:nvSpPr>
        <p:spPr>
          <a:xfrm>
            <a:off x="3040638" y="3470625"/>
            <a:ext cx="3062700" cy="5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freemanlab.org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